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Source Code Pro"/>
      <p:regular r:id="rId22"/>
      <p:bold r:id="rId23"/>
      <p:italic r:id="rId24"/>
      <p:boldItalic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22" Type="http://schemas.openxmlformats.org/officeDocument/2006/relationships/font" Target="fonts/SourceCodePro-regular.fntdata"/><Relationship Id="rId21" Type="http://schemas.openxmlformats.org/officeDocument/2006/relationships/font" Target="fonts/Nunito-boldItalic.fntdata"/><Relationship Id="rId24" Type="http://schemas.openxmlformats.org/officeDocument/2006/relationships/font" Target="fonts/SourceCodePro-italic.fntdata"/><Relationship Id="rId23" Type="http://schemas.openxmlformats.org/officeDocument/2006/relationships/font" Target="fonts/SourceCode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SourceCodePro-boldItalic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Nunito-bold.fntdata"/><Relationship Id="rId18" Type="http://schemas.openxmlformats.org/officeDocument/2006/relationships/font" Target="fonts/Nuni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ee3ec8ba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ee3ec8ba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ee3ec8ba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ee3ec8ba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05b0365b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05b0365b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ee3ec8ba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ee3ec8ba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ee3ec8ba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ee3ec8ba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ba41ef79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ba41ef79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c0ac6980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c0ac6980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19d42e76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19d42e76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19d42e76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19d42e76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ee3ec8b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ee3ec8b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ee3ec8ba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ee3ec8ba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1142475"/>
            <a:ext cx="8282400" cy="13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Landing Page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4136775"/>
            <a:ext cx="3905700" cy="706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AKHRIF JAAFAR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3600" y="99400"/>
            <a:ext cx="706200" cy="706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75" y="213613"/>
            <a:ext cx="1837575" cy="47777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4906975" y="4136775"/>
            <a:ext cx="3905700" cy="706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ES-SARRAJ FOUAD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 txBox="1"/>
          <p:nvPr/>
        </p:nvSpPr>
        <p:spPr>
          <a:xfrm>
            <a:off x="1331800" y="3582100"/>
            <a:ext cx="183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REALISATION</a:t>
            </a:r>
            <a:endParaRPr sz="19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5941075" y="3582100"/>
            <a:ext cx="183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ENCADREMENT</a:t>
            </a:r>
            <a:endParaRPr sz="19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/>
        </p:nvSpPr>
        <p:spPr>
          <a:xfrm>
            <a:off x="84975" y="683525"/>
            <a:ext cx="23364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Conception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-----</a:t>
            </a:r>
            <a:endParaRPr sz="3000">
              <a:solidFill>
                <a:schemeClr val="dk2"/>
              </a:solidFill>
            </a:endParaRPr>
          </a:p>
        </p:txBody>
      </p:sp>
      <p:pic>
        <p:nvPicPr>
          <p:cNvPr descr="Open Chromebook laptop computer"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713" y="476800"/>
            <a:ext cx="7331099" cy="445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5188" y="1424500"/>
            <a:ext cx="5449649" cy="20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/>
          <p:nvPr/>
        </p:nvSpPr>
        <p:spPr>
          <a:xfrm>
            <a:off x="2969750" y="857250"/>
            <a:ext cx="5449500" cy="567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2955250" y="3474925"/>
            <a:ext cx="5449500" cy="567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/>
        </p:nvSpPr>
        <p:spPr>
          <a:xfrm>
            <a:off x="84975" y="683525"/>
            <a:ext cx="23364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Réalisation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-----</a:t>
            </a:r>
            <a:endParaRPr sz="3000">
              <a:solidFill>
                <a:schemeClr val="dk2"/>
              </a:solidFill>
            </a:endParaRPr>
          </a:p>
        </p:txBody>
      </p:sp>
      <p:pic>
        <p:nvPicPr>
          <p:cNvPr descr="Open Chromebook laptop computer"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713" y="476800"/>
            <a:ext cx="7331099" cy="445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8425" y="1264800"/>
            <a:ext cx="5453251" cy="24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/>
          <p:nvPr/>
        </p:nvSpPr>
        <p:spPr>
          <a:xfrm>
            <a:off x="2938350" y="857250"/>
            <a:ext cx="5453400" cy="48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2938350" y="3628000"/>
            <a:ext cx="5453400" cy="413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700" y="685075"/>
            <a:ext cx="4499475" cy="31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/>
              <a:t>VERSION 1</a:t>
            </a:r>
            <a:endParaRPr sz="1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5076" y="1695625"/>
            <a:ext cx="645439" cy="175377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6043800" y="2075991"/>
            <a:ext cx="2136900" cy="993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B212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B212C"/>
                </a:solidFill>
                <a:latin typeface="Nunito"/>
                <a:ea typeface="Nunito"/>
                <a:cs typeface="Nunito"/>
                <a:sym typeface="Nunito"/>
              </a:rPr>
              <a:t>Landing Page</a:t>
            </a:r>
            <a:endParaRPr b="1" i="0" sz="2400" u="none" cap="none" strike="noStrike">
              <a:solidFill>
                <a:srgbClr val="1B212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0" name="Google Shape;80;p15"/>
          <p:cNvCxnSpPr>
            <a:stCxn id="78" idx="3"/>
            <a:endCxn id="79" idx="1"/>
          </p:cNvCxnSpPr>
          <p:nvPr/>
        </p:nvCxnSpPr>
        <p:spPr>
          <a:xfrm>
            <a:off x="1950515" y="2572514"/>
            <a:ext cx="4093200" cy="0"/>
          </a:xfrm>
          <a:prstGeom prst="straightConnector1">
            <a:avLst/>
          </a:prstGeom>
          <a:noFill/>
          <a:ln cap="flat" cmpd="sng" w="12700">
            <a:solidFill>
              <a:srgbClr val="1B212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1" name="Google Shape;81;p15"/>
          <p:cNvSpPr txBox="1"/>
          <p:nvPr/>
        </p:nvSpPr>
        <p:spPr>
          <a:xfrm>
            <a:off x="2227959" y="1924225"/>
            <a:ext cx="2606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Acheter le produit</a:t>
            </a:r>
            <a:endParaRPr sz="1300"/>
          </a:p>
        </p:txBody>
      </p:sp>
      <p:sp>
        <p:nvSpPr>
          <p:cNvPr id="82" name="Google Shape;82;p15"/>
          <p:cNvSpPr txBox="1"/>
          <p:nvPr/>
        </p:nvSpPr>
        <p:spPr>
          <a:xfrm>
            <a:off x="2175487" y="2782700"/>
            <a:ext cx="36876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Découvrir notre marque et nos produits</a:t>
            </a:r>
            <a:endParaRPr sz="1300"/>
          </a:p>
        </p:txBody>
      </p:sp>
      <p:sp>
        <p:nvSpPr>
          <p:cNvPr id="83" name="Google Shape;83;p15"/>
          <p:cNvSpPr txBox="1"/>
          <p:nvPr/>
        </p:nvSpPr>
        <p:spPr>
          <a:xfrm>
            <a:off x="1289925" y="3729425"/>
            <a:ext cx="6453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167700" y="153075"/>
            <a:ext cx="2847300" cy="8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FFFFF"/>
                </a:solidFill>
              </a:rPr>
              <a:t>BESOIN!</a:t>
            </a:r>
            <a:endParaRPr b="1" sz="3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167700" y="153075"/>
            <a:ext cx="3934800" cy="8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FFFFF"/>
                </a:solidFill>
              </a:rPr>
              <a:t>Analyse Besoin!</a:t>
            </a:r>
            <a:endParaRPr b="1" sz="3700">
              <a:solidFill>
                <a:srgbClr val="FFFFFF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7266" y="3111429"/>
            <a:ext cx="689942" cy="137031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1592024" y="4472334"/>
            <a:ext cx="15369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B212C"/>
                </a:solidFill>
                <a:latin typeface="Calibri"/>
                <a:ea typeface="Calibri"/>
                <a:cs typeface="Calibri"/>
                <a:sym typeface="Calibri"/>
              </a:rPr>
              <a:t>Client Probable</a:t>
            </a:r>
            <a:endParaRPr b="1" sz="1200"/>
          </a:p>
        </p:txBody>
      </p:sp>
      <p:sp>
        <p:nvSpPr>
          <p:cNvPr id="92" name="Google Shape;92;p16"/>
          <p:cNvSpPr/>
          <p:nvPr/>
        </p:nvSpPr>
        <p:spPr>
          <a:xfrm>
            <a:off x="3784217" y="3242513"/>
            <a:ext cx="4896600" cy="6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1B212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Acheter Produit</a:t>
            </a:r>
            <a:endParaRPr sz="1800"/>
          </a:p>
        </p:txBody>
      </p:sp>
      <p:sp>
        <p:nvSpPr>
          <p:cNvPr id="93" name="Google Shape;93;p16"/>
          <p:cNvSpPr/>
          <p:nvPr/>
        </p:nvSpPr>
        <p:spPr>
          <a:xfrm>
            <a:off x="3784219" y="4262075"/>
            <a:ext cx="4954200" cy="6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1B212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Découvrir Produit</a:t>
            </a:r>
            <a:endParaRPr sz="1800"/>
          </a:p>
        </p:txBody>
      </p:sp>
      <p:sp>
        <p:nvSpPr>
          <p:cNvPr id="94" name="Google Shape;94;p16"/>
          <p:cNvSpPr/>
          <p:nvPr/>
        </p:nvSpPr>
        <p:spPr>
          <a:xfrm>
            <a:off x="4096100" y="1473803"/>
            <a:ext cx="4584600" cy="6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1B212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Visiter Landing Page</a:t>
            </a:r>
            <a:endParaRPr sz="1800"/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1397" y="1062525"/>
            <a:ext cx="888343" cy="14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908306" y="2621969"/>
            <a:ext cx="10449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Visiteur</a:t>
            </a:r>
            <a:endParaRPr b="1" sz="1200"/>
          </a:p>
        </p:txBody>
      </p:sp>
      <p:cxnSp>
        <p:nvCxnSpPr>
          <p:cNvPr id="97" name="Google Shape;97;p16"/>
          <p:cNvCxnSpPr>
            <a:stCxn id="95" idx="3"/>
            <a:endCxn id="94" idx="2"/>
          </p:cNvCxnSpPr>
          <p:nvPr/>
        </p:nvCxnSpPr>
        <p:spPr>
          <a:xfrm>
            <a:off x="2789740" y="1799038"/>
            <a:ext cx="1306500" cy="600"/>
          </a:xfrm>
          <a:prstGeom prst="straightConnector1">
            <a:avLst/>
          </a:prstGeom>
          <a:noFill/>
          <a:ln cap="flat" cmpd="sng" w="9525">
            <a:solidFill>
              <a:srgbClr val="1B212C"/>
            </a:solidFill>
            <a:prstDash val="solid"/>
            <a:miter lim="800000"/>
            <a:headEnd len="sm" w="sm" type="none"/>
            <a:tailEnd len="sm" w="sm" type="stealth"/>
          </a:ln>
        </p:spPr>
      </p:cxnSp>
      <p:cxnSp>
        <p:nvCxnSpPr>
          <p:cNvPr id="98" name="Google Shape;98;p16"/>
          <p:cNvCxnSpPr>
            <a:stCxn id="90" idx="3"/>
            <a:endCxn id="92" idx="2"/>
          </p:cNvCxnSpPr>
          <p:nvPr/>
        </p:nvCxnSpPr>
        <p:spPr>
          <a:xfrm flipH="1" rot="10800000">
            <a:off x="2617208" y="3568286"/>
            <a:ext cx="1167000" cy="228300"/>
          </a:xfrm>
          <a:prstGeom prst="straightConnector1">
            <a:avLst/>
          </a:prstGeom>
          <a:noFill/>
          <a:ln cap="flat" cmpd="sng" w="9525">
            <a:solidFill>
              <a:srgbClr val="1B212C"/>
            </a:solidFill>
            <a:prstDash val="solid"/>
            <a:miter lim="800000"/>
            <a:headEnd len="sm" w="sm" type="none"/>
            <a:tailEnd len="sm" w="sm" type="stealth"/>
          </a:ln>
        </p:spPr>
      </p:cxnSp>
      <p:cxnSp>
        <p:nvCxnSpPr>
          <p:cNvPr id="99" name="Google Shape;99;p16"/>
          <p:cNvCxnSpPr>
            <a:stCxn id="90" idx="3"/>
            <a:endCxn id="93" idx="2"/>
          </p:cNvCxnSpPr>
          <p:nvPr/>
        </p:nvCxnSpPr>
        <p:spPr>
          <a:xfrm>
            <a:off x="2617208" y="3796586"/>
            <a:ext cx="1167000" cy="791400"/>
          </a:xfrm>
          <a:prstGeom prst="straightConnector1">
            <a:avLst/>
          </a:prstGeom>
          <a:noFill/>
          <a:ln cap="flat" cmpd="sng" w="9525">
            <a:solidFill>
              <a:srgbClr val="1B212C"/>
            </a:solidFill>
            <a:prstDash val="solid"/>
            <a:miter lim="800000"/>
            <a:headEnd len="sm" w="sm" type="none"/>
            <a:tailEnd len="sm" w="sm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265500" y="16771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Technique </a:t>
            </a:r>
            <a:endParaRPr/>
          </a:p>
        </p:txBody>
      </p:sp>
      <p:sp>
        <p:nvSpPr>
          <p:cNvPr id="105" name="Google Shape;105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➔"/>
            </a:pPr>
            <a:r>
              <a:rPr lang="en" sz="2100">
                <a:solidFill>
                  <a:schemeClr val="dk1"/>
                </a:solidFill>
              </a:rPr>
              <a:t>  Maquettage</a:t>
            </a:r>
            <a:endParaRPr sz="2100">
              <a:solidFill>
                <a:schemeClr val="dk1"/>
              </a:solidFill>
            </a:endParaRPr>
          </a:p>
          <a:p>
            <a:pPr indent="-3619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➔"/>
            </a:pPr>
            <a:r>
              <a:rPr lang="en" sz="2100">
                <a:solidFill>
                  <a:schemeClr val="dk1"/>
                </a:solidFill>
              </a:rPr>
              <a:t>     HTML </a:t>
            </a:r>
            <a:endParaRPr sz="2100">
              <a:solidFill>
                <a:schemeClr val="dk1"/>
              </a:solidFill>
            </a:endParaRPr>
          </a:p>
          <a:p>
            <a:pPr indent="-3619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➔"/>
            </a:pPr>
            <a:r>
              <a:rPr lang="en" sz="2100">
                <a:solidFill>
                  <a:schemeClr val="dk1"/>
                </a:solidFill>
              </a:rPr>
              <a:t>      CSS	</a:t>
            </a:r>
            <a:endParaRPr sz="2100">
              <a:solidFill>
                <a:schemeClr val="dk1"/>
              </a:solidFill>
            </a:endParaRPr>
          </a:p>
          <a:p>
            <a:pPr indent="-3619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➔"/>
            </a:pPr>
            <a:r>
              <a:rPr lang="en" sz="2100">
                <a:solidFill>
                  <a:schemeClr val="dk1"/>
                </a:solidFill>
              </a:rPr>
              <a:t>Gestion Projet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/>
        </p:nvSpPr>
        <p:spPr>
          <a:xfrm>
            <a:off x="84975" y="683525"/>
            <a:ext cx="23364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Conception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-----</a:t>
            </a:r>
            <a:endParaRPr sz="3000">
              <a:solidFill>
                <a:schemeClr val="dk2"/>
              </a:solidFill>
            </a:endParaRPr>
          </a:p>
        </p:txBody>
      </p:sp>
      <p:pic>
        <p:nvPicPr>
          <p:cNvPr descr="Open Chromebook laptop computer"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713" y="476800"/>
            <a:ext cx="7331099" cy="445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4025" y="814300"/>
            <a:ext cx="5439500" cy="317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/>
        </p:nvSpPr>
        <p:spPr>
          <a:xfrm>
            <a:off x="84975" y="683525"/>
            <a:ext cx="23364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Réalisation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-----</a:t>
            </a:r>
            <a:endParaRPr sz="3000">
              <a:solidFill>
                <a:schemeClr val="dk2"/>
              </a:solidFill>
            </a:endParaRPr>
          </a:p>
        </p:txBody>
      </p:sp>
      <p:pic>
        <p:nvPicPr>
          <p:cNvPr descr="Open Chromebook laptop computer"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713" y="476800"/>
            <a:ext cx="7331099" cy="445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0600" y="830025"/>
            <a:ext cx="5409249" cy="31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/>
              <a:t>VERSION 2</a:t>
            </a:r>
            <a:endParaRPr sz="14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265500" y="16771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Technique </a:t>
            </a:r>
            <a:endParaRPr/>
          </a:p>
        </p:txBody>
      </p:sp>
      <p:sp>
        <p:nvSpPr>
          <p:cNvPr id="130" name="Google Shape;130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➔"/>
            </a:pPr>
            <a:r>
              <a:rPr lang="en" sz="2100">
                <a:solidFill>
                  <a:schemeClr val="dk1"/>
                </a:solidFill>
              </a:rPr>
              <a:t>Design Thinking </a:t>
            </a:r>
            <a:endParaRPr sz="2100">
              <a:solidFill>
                <a:schemeClr val="dk1"/>
              </a:solidFill>
            </a:endParaRPr>
          </a:p>
          <a:p>
            <a:pPr indent="-3619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➔"/>
            </a:pPr>
            <a:r>
              <a:rPr lang="en" sz="2100">
                <a:solidFill>
                  <a:schemeClr val="dk1"/>
                </a:solidFill>
              </a:rPr>
              <a:t> Bootstrap</a:t>
            </a:r>
            <a:endParaRPr sz="2100">
              <a:solidFill>
                <a:schemeClr val="dk1"/>
              </a:solidFill>
            </a:endParaRPr>
          </a:p>
          <a:p>
            <a:pPr indent="-3619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➔"/>
            </a:pPr>
            <a:r>
              <a:rPr lang="en" sz="2100">
                <a:solidFill>
                  <a:schemeClr val="dk1"/>
                </a:solidFill>
              </a:rPr>
              <a:t>  Maquettage</a:t>
            </a:r>
            <a:endParaRPr sz="2100">
              <a:solidFill>
                <a:schemeClr val="dk1"/>
              </a:solidFill>
            </a:endParaRPr>
          </a:p>
          <a:p>
            <a:pPr indent="-3619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➔"/>
            </a:pPr>
            <a:r>
              <a:rPr lang="en" sz="2100">
                <a:solidFill>
                  <a:schemeClr val="dk1"/>
                </a:solidFill>
              </a:rPr>
              <a:t>     HTML </a:t>
            </a:r>
            <a:endParaRPr sz="2100">
              <a:solidFill>
                <a:schemeClr val="dk1"/>
              </a:solidFill>
            </a:endParaRPr>
          </a:p>
          <a:p>
            <a:pPr indent="-3619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➔"/>
            </a:pPr>
            <a:r>
              <a:rPr lang="en" sz="2100">
                <a:solidFill>
                  <a:schemeClr val="dk1"/>
                </a:solidFill>
              </a:rPr>
              <a:t>     CSS	</a:t>
            </a:r>
            <a:endParaRPr sz="2100">
              <a:solidFill>
                <a:schemeClr val="dk1"/>
              </a:solidFill>
            </a:endParaRPr>
          </a:p>
          <a:p>
            <a:pPr indent="-3619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➔"/>
            </a:pPr>
            <a:r>
              <a:rPr lang="en" sz="2100">
                <a:solidFill>
                  <a:schemeClr val="dk1"/>
                </a:solidFill>
              </a:rPr>
              <a:t>Gestion Projet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